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87" r:id="rId26"/>
    <p:sldId id="288" r:id="rId27"/>
    <p:sldId id="277" r:id="rId28"/>
    <p:sldId id="278" r:id="rId29"/>
    <p:sldId id="279" r:id="rId30"/>
    <p:sldId id="280" r:id="rId31"/>
    <p:sldId id="281" r:id="rId32"/>
  </p:sldIdLst>
  <p:sldSz cx="9144000" cy="5143500"/>
  <p:notesSz cx="6858000" cy="9144000"/>
  <p:embeddedFontLst>
    <p:embeddedFont>
      <p:font typeface="Open Sans SemiBold" panose="020B0606030504020204"/>
      <p:regular r:id="rId36"/>
      <p:bold r:id="rId37"/>
      <p:italic r:id="rId38"/>
      <p:boldItalic r:id="rId39"/>
    </p:embeddedFont>
    <p:embeddedFont>
      <p:font typeface="Open Sans" panose="020B0606030504020204"/>
      <p:regular r:id="rId40"/>
      <p:bold r:id="rId41"/>
      <p:italic r:id="rId42"/>
      <p:boldItalic r:id="rId43"/>
    </p:embeddedFont>
    <p:embeddedFont>
      <p:font typeface="Google Sans Medium" panose="020B05030305020B0204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86"/>
        <p:guide pos="290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d80ebc1c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ed80ebc1c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d03e5b752_0_1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d03e5b752_0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00de29cc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00de29cc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f718f82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f718f8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03e5b752_0_2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03e5b752_0_2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03e5b752_0_2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03e5b752_0_2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03e5b752_0_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d03e5b75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80ebc1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80ebc1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ue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p2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4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6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2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8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" name="Google Shape;109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30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ue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75" name="Google Shape;75;p20"/>
          <p:cNvPicPr preferRelativeResize="0"/>
          <p:nvPr/>
        </p:nvPicPr>
        <p:blipFill>
          <a:blip r:embed="rId20"/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hyperlink" Target="https://www.figma.com/proto/4jeLPOuss1GEoxsnjcnnJb/Untitled?node-id=1%3A2640&amp;scaling=scale-down-width&amp;page-id=0%3A1&amp;starting-point-node-id=1%3A2640&amp;hide-ui=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1" Type="http://schemas.openxmlformats.org/officeDocument/2006/relationships/hyperlink" Target="https://www.figma.com/proto/4jeLPOuss1GEoxsnjcnnJb/Untitled?node-id=1%3A1233&amp;scaling=scale-down-width&amp;page-id=0%3A1&amp;starting-point-node-id=1%3A1233&amp;hide-ui=1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hyperlink" Target="https://www.figma.com/proto/4jeLPOuss1GEoxsnjcnnJb/Untitled?node-id=1%3A1233&amp;scaling=scale-down-width&amp;page-id=0%3A1&amp;starting-point-node-id=1%3A1233&amp;hide-ui=1" TargetMode="External"/><Relationship Id="rId1" Type="http://schemas.openxmlformats.org/officeDocument/2006/relationships/hyperlink" Target="https://www.figma.com/proto/4jeLPOuss1GEoxsnjcnnJb/Untitled?node-id=1%3A2&amp;scaling=min-zoom&amp;page-id=0%3A1&amp;starting-point-node-id=1%3A264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525" y="1819910"/>
            <a:ext cx="6774180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Design a Web Agency App</a:t>
            </a:r>
            <a:endParaRPr lang="en-US" sz="3600">
              <a:solidFill>
                <a:srgbClr val="FFFFFF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</p:txBody>
      </p:sp>
      <p:sp>
        <p:nvSpPr>
          <p:cNvPr id="145" name="Google Shape;145;p40"/>
          <p:cNvSpPr txBox="1"/>
          <p:nvPr/>
        </p:nvSpPr>
        <p:spPr>
          <a:xfrm>
            <a:off x="517675" y="2769663"/>
            <a:ext cx="4931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Muneeb ur Rehman</a:t>
            </a:r>
            <a:endParaRPr lang="en-US"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Paper wireframes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Digital w</a:t>
            </a: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ireframes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Low-fidelity prototype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Usability studies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Starting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design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Paper </a:t>
            </a: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wireframes 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43" name="Google Shape;243;p50"/>
          <p:cNvSpPr txBox="1"/>
          <p:nvPr/>
        </p:nvSpPr>
        <p:spPr>
          <a:xfrm>
            <a:off x="517525" y="1035050"/>
            <a:ext cx="2704465" cy="34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Taking the time to draft iterations of each screen of the app on paper ensured that the elements that made it to digital wireframes would be well-suited to address user pain points. For the home screen, I prioritized all relevant services that users can avail of and contacted the web agency.</a:t>
            </a:r>
            <a:endParaRPr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9930" y="871855"/>
            <a:ext cx="3461385" cy="2798445"/>
          </a:xfrm>
          <a:prstGeom prst="rect">
            <a:avLst/>
          </a:prstGeom>
        </p:spPr>
      </p:pic>
      <p:sp>
        <p:nvSpPr>
          <p:cNvPr id="249" name="Google Shape;24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Digital wireframes 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17675" y="1324430"/>
            <a:ext cx="2421300" cy="17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As the initial design phase continued, I made sure to base screen designs on feedback and findings from  the user research.</a:t>
            </a:r>
            <a:endParaRPr 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252" name="Google Shape;252;p51"/>
          <p:cNvCxnSpPr/>
          <p:nvPr/>
        </p:nvCxnSpPr>
        <p:spPr>
          <a:xfrm>
            <a:off x="4236720" y="1195070"/>
            <a:ext cx="134747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51"/>
          <p:cNvSpPr txBox="1"/>
          <p:nvPr/>
        </p:nvSpPr>
        <p:spPr>
          <a:xfrm>
            <a:off x="3136010" y="1029655"/>
            <a:ext cx="1100400" cy="12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This button shows the portfolio of the company which shows the creativity of web agency.</a:t>
            </a:r>
            <a:endParaRPr lang="en-US" sz="10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254" name="Google Shape;254;p51"/>
          <p:cNvCxnSpPr/>
          <p:nvPr/>
        </p:nvCxnSpPr>
        <p:spPr>
          <a:xfrm flipH="1">
            <a:off x="7588250" y="2346325"/>
            <a:ext cx="66548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51"/>
          <p:cNvSpPr txBox="1"/>
          <p:nvPr/>
        </p:nvSpPr>
        <p:spPr>
          <a:xfrm>
            <a:off x="8024025" y="2371410"/>
            <a:ext cx="1100400" cy="95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This button shows the main services of the web agency.</a:t>
            </a:r>
            <a:endParaRPr lang="en-US" altLang="en-GB" sz="10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Low</a:t>
            </a: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-fidelity prototype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76" name="Google Shape;276;p53"/>
          <p:cNvSpPr txBox="1"/>
          <p:nvPr/>
        </p:nvSpPr>
        <p:spPr>
          <a:xfrm>
            <a:off x="532875" y="1214680"/>
            <a:ext cx="2915400" cy="373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Using the completed set of digital wireframes, I created a low-fidelity prototype. The primary user flow I connected was</a:t>
            </a: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complete detail of all services related to website,</a:t>
            </a: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</a:t>
            </a: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 the prototype could be used in a usability study. </a:t>
            </a:r>
            <a:endParaRPr 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View Web Agency Service App</a:t>
            </a:r>
            <a:endParaRPr lang="en-US"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1" tooltip="" action="ppaction://hlinkfile"/>
              </a:rPr>
              <a:t>Low Fidelity Prototype</a:t>
            </a:r>
            <a:endParaRPr lang="en-US"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" name="Picture 0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455420"/>
            <a:ext cx="5649595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Usability study: findings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8735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 conducted two rounds of usability studies. Findings from the first study helped guide the designs from wireframes to mockups. The second study used a high-fidelity prototype and revealed what aspects of the mockups needed refining</a:t>
            </a:r>
            <a:endParaRPr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299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4" name="Google Shape;284;p54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54"/>
          <p:cNvSpPr txBox="1"/>
          <p:nvPr/>
        </p:nvSpPr>
        <p:spPr>
          <a:xfrm>
            <a:off x="4984525" y="2568500"/>
            <a:ext cx="33360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user needs a portfolio button on the main screen or landing page.</a:t>
            </a:r>
            <a:endParaRPr lang="en-US" alt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86" name="Google Shape;286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1</a:t>
            </a:r>
            <a:endParaRPr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4984525" y="3381205"/>
            <a:ext cx="33360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Users need more details about the website design.</a:t>
            </a:r>
            <a:endParaRPr lang="en-US" alt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88" name="Google Shape;288;p54"/>
          <p:cNvSpPr/>
          <p:nvPr/>
        </p:nvSpPr>
        <p:spPr>
          <a:xfrm>
            <a:off x="4671550" y="347438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2</a:t>
            </a:r>
            <a:endParaRPr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299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2" name="Google Shape;292;p54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" name="Google Shape;293;p54"/>
          <p:cNvSpPr txBox="1"/>
          <p:nvPr/>
        </p:nvSpPr>
        <p:spPr>
          <a:xfrm>
            <a:off x="963300" y="2568500"/>
            <a:ext cx="33360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needs services are displayed on the main screen or landing page.</a:t>
            </a:r>
            <a:endParaRPr lang="en-US" alt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1</a:t>
            </a:r>
            <a:endParaRPr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411685"/>
            <a:ext cx="33360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Users need a more convenient way to contact a web agency.</a:t>
            </a:r>
            <a:endParaRPr lang="en-US" alt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650325" y="349724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2</a:t>
            </a:r>
            <a:endParaRPr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Mockups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High-fidelity prototype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Accessibility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Refining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design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Mockups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517675" y="1522550"/>
            <a:ext cx="2421300" cy="24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Based on the insight from the usability studies, I applied design changes like providing main services on the homescreen or landing page.</a:t>
            </a:r>
            <a:endParaRPr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56"/>
          <p:cNvSpPr txBox="1"/>
          <p:nvPr/>
        </p:nvSpPr>
        <p:spPr>
          <a:xfrm>
            <a:off x="316156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A85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Before usability study</a:t>
            </a:r>
            <a:endParaRPr sz="1200">
              <a:solidFill>
                <a:srgbClr val="34A853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A85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After usability study</a:t>
            </a:r>
            <a:endParaRPr sz="1200">
              <a:solidFill>
                <a:srgbClr val="34A853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pic>
        <p:nvPicPr>
          <p:cNvPr id="2" name="Picture 1" descr="Group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2930" y="1523365"/>
            <a:ext cx="2392680" cy="1934845"/>
          </a:xfrm>
          <a:prstGeom prst="rect">
            <a:avLst/>
          </a:prstGeom>
        </p:spPr>
      </p:pic>
      <p:pic>
        <p:nvPicPr>
          <p:cNvPr id="3" name="Picture 2" descr="Grou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1430655"/>
            <a:ext cx="2622550" cy="2120265"/>
          </a:xfrm>
          <a:prstGeom prst="rect">
            <a:avLst/>
          </a:prstGeom>
        </p:spPr>
      </p:pic>
      <p:cxnSp>
        <p:nvCxnSpPr>
          <p:cNvPr id="315" name="Google Shape;315;p56"/>
          <p:cNvCxnSpPr/>
          <p:nvPr/>
        </p:nvCxnSpPr>
        <p:spPr>
          <a:xfrm>
            <a:off x="5565775" y="2377440"/>
            <a:ext cx="641985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Mockups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17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Additional design changes included adding a button for our portfolio, Now the users can easily view the company projects or designs.</a:t>
            </a:r>
            <a:endParaRPr lang="en-US">
              <a:sym typeface="+mn-ea"/>
            </a:endParaRPr>
          </a:p>
        </p:txBody>
      </p:sp>
      <p:cxnSp>
        <p:nvCxnSpPr>
          <p:cNvPr id="327" name="Google Shape;327;p57"/>
          <p:cNvCxnSpPr/>
          <p:nvPr/>
        </p:nvCxnSpPr>
        <p:spPr>
          <a:xfrm>
            <a:off x="5751830" y="2345055"/>
            <a:ext cx="46482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06314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A85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Before usability study</a:t>
            </a:r>
            <a:endParaRPr sz="1200">
              <a:solidFill>
                <a:srgbClr val="34A853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A85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After usability study</a:t>
            </a:r>
            <a:endParaRPr sz="1200">
              <a:solidFill>
                <a:srgbClr val="34A853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pic>
        <p:nvPicPr>
          <p:cNvPr id="1" name="Picture 0" descr="Group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295" y="1438275"/>
            <a:ext cx="2700020" cy="2183130"/>
          </a:xfrm>
          <a:prstGeom prst="rect">
            <a:avLst/>
          </a:prstGeom>
        </p:spPr>
      </p:pic>
      <p:pic>
        <p:nvPicPr>
          <p:cNvPr id="6" name="Picture 5" descr="Grou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438275"/>
            <a:ext cx="2771140" cy="22434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Mockups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6" name="Picture 5" descr="Group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30" y="343535"/>
            <a:ext cx="2826385" cy="2287905"/>
          </a:xfrm>
          <a:prstGeom prst="rect">
            <a:avLst/>
          </a:prstGeom>
        </p:spPr>
      </p:pic>
      <p:pic>
        <p:nvPicPr>
          <p:cNvPr id="1" name="Picture 0" descr="Group 3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10" y="2873375"/>
            <a:ext cx="2795905" cy="2260600"/>
          </a:xfrm>
          <a:prstGeom prst="rect">
            <a:avLst/>
          </a:prstGeom>
        </p:spPr>
      </p:pic>
      <p:pic>
        <p:nvPicPr>
          <p:cNvPr id="2" name="Picture 1" descr="Group 3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70" y="347980"/>
            <a:ext cx="2824480" cy="2283460"/>
          </a:xfrm>
          <a:prstGeom prst="rect">
            <a:avLst/>
          </a:prstGeom>
        </p:spPr>
      </p:pic>
      <p:pic>
        <p:nvPicPr>
          <p:cNvPr id="3" name="Picture 2" descr="Group 3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70" y="2873375"/>
            <a:ext cx="2824480" cy="2283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/>
        </p:nvSpPr>
        <p:spPr>
          <a:xfrm>
            <a:off x="517525" y="250190"/>
            <a:ext cx="5100955" cy="10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High-fidelity</a:t>
            </a:r>
            <a:b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</a:b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prototype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51" name="Google Shape;351;p59"/>
          <p:cNvSpPr txBox="1"/>
          <p:nvPr/>
        </p:nvSpPr>
        <p:spPr>
          <a:xfrm>
            <a:off x="532875" y="1298500"/>
            <a:ext cx="2224200" cy="373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final high-fidelity prototype presented cleaner user flows for website services. It also met the user's need to add our portfolio button to see the company profile or designs.</a:t>
            </a: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View Home Rental App</a:t>
            </a:r>
            <a:endParaRPr lang="en-US"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1" tooltip="" action="ppaction://hlinkfile"/>
              </a:rPr>
              <a:t>High Fidelity Prototype</a:t>
            </a:r>
            <a:endParaRPr lang="en-US"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" name="Picture 0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95" y="1395095"/>
            <a:ext cx="6188710" cy="2224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/>
        </p:nvSpPr>
        <p:spPr>
          <a:xfrm>
            <a:off x="1132205" y="1154430"/>
            <a:ext cx="2299970" cy="24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The product: </a:t>
            </a:r>
            <a:endParaRPr>
              <a:solidFill>
                <a:srgbClr val="4285F4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It is a Web Agency Service App for those people who want to expand their work or brand worldwide. This app is easy to use, and I design this app only for the social welfare of my society.</a:t>
            </a:r>
            <a:endParaRPr lang="en-US" alt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Project overview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5" name="Google Shape;155;p41"/>
          <p:cNvSpPr txBox="1"/>
          <p:nvPr/>
        </p:nvSpPr>
        <p:spPr>
          <a:xfrm>
            <a:off x="1132205" y="3807460"/>
            <a:ext cx="2164715" cy="10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Project duration:</a:t>
            </a:r>
            <a:endParaRPr>
              <a:solidFill>
                <a:srgbClr val="1967D2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September to October 2022.</a:t>
            </a:r>
            <a:endParaRPr lang="en-US" altLang="en-GB" sz="1200" b="1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b="1">
              <a:solidFill>
                <a:srgbClr val="4285F4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4805" y="3875930"/>
            <a:ext cx="513300" cy="513300"/>
            <a:chOff x="815" y="4997"/>
            <a:chExt cx="808" cy="808"/>
          </a:xfrm>
        </p:grpSpPr>
        <p:sp>
          <p:nvSpPr>
            <p:cNvPr id="156" name="Google Shape;156;p41"/>
            <p:cNvSpPr/>
            <p:nvPr/>
          </p:nvSpPr>
          <p:spPr>
            <a:xfrm>
              <a:off x="815" y="4997"/>
              <a:ext cx="808" cy="80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41"/>
            <p:cNvSpPr/>
            <p:nvPr/>
          </p:nvSpPr>
          <p:spPr>
            <a:xfrm>
              <a:off x="1017" y="5192"/>
              <a:ext cx="412" cy="411"/>
            </a:xfrm>
            <a:custGeom>
              <a:avLst/>
              <a:gdLst/>
              <a:ahLst/>
              <a:cxnLst/>
              <a:rect l="l" t="t" r="r" b="b"/>
              <a:pathLst>
                <a:path w="1048" h="1045" extrusionOk="0">
                  <a:moveTo>
                    <a:pt x="522" y="0"/>
                  </a:moveTo>
                  <a:cubicBezTo>
                    <a:pt x="234" y="0"/>
                    <a:pt x="0" y="234"/>
                    <a:pt x="0" y="522"/>
                  </a:cubicBezTo>
                  <a:cubicBezTo>
                    <a:pt x="0" y="810"/>
                    <a:pt x="234" y="1044"/>
                    <a:pt x="522" y="1044"/>
                  </a:cubicBezTo>
                  <a:cubicBezTo>
                    <a:pt x="810" y="1044"/>
                    <a:pt x="1044" y="810"/>
                    <a:pt x="1044" y="522"/>
                  </a:cubicBezTo>
                  <a:cubicBezTo>
                    <a:pt x="1047" y="234"/>
                    <a:pt x="812" y="0"/>
                    <a:pt x="522" y="0"/>
                  </a:cubicBezTo>
                  <a:close/>
                  <a:moveTo>
                    <a:pt x="525" y="940"/>
                  </a:moveTo>
                  <a:cubicBezTo>
                    <a:pt x="293" y="940"/>
                    <a:pt x="107" y="754"/>
                    <a:pt x="107" y="522"/>
                  </a:cubicBezTo>
                  <a:cubicBezTo>
                    <a:pt x="107" y="291"/>
                    <a:pt x="293" y="104"/>
                    <a:pt x="525" y="104"/>
                  </a:cubicBezTo>
                  <a:cubicBezTo>
                    <a:pt x="756" y="104"/>
                    <a:pt x="942" y="290"/>
                    <a:pt x="942" y="522"/>
                  </a:cubicBezTo>
                  <a:cubicBezTo>
                    <a:pt x="942" y="753"/>
                    <a:pt x="753" y="940"/>
                    <a:pt x="525" y="940"/>
                  </a:cubicBezTo>
                  <a:close/>
                  <a:moveTo>
                    <a:pt x="471" y="259"/>
                  </a:moveTo>
                  <a:lnTo>
                    <a:pt x="471" y="573"/>
                  </a:lnTo>
                  <a:lnTo>
                    <a:pt x="745" y="736"/>
                  </a:lnTo>
                  <a:lnTo>
                    <a:pt x="784" y="671"/>
                  </a:lnTo>
                  <a:lnTo>
                    <a:pt x="550" y="533"/>
                  </a:lnTo>
                  <a:lnTo>
                    <a:pt x="550" y="259"/>
                  </a:lnTo>
                  <a:lnTo>
                    <a:pt x="471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1325" y="1192530"/>
            <a:ext cx="513080" cy="513080"/>
            <a:chOff x="815" y="2526"/>
            <a:chExt cx="808" cy="808"/>
          </a:xfrm>
        </p:grpSpPr>
        <p:sp>
          <p:nvSpPr>
            <p:cNvPr id="154" name="Google Shape;154;p41"/>
            <p:cNvSpPr/>
            <p:nvPr/>
          </p:nvSpPr>
          <p:spPr>
            <a:xfrm>
              <a:off x="815" y="2526"/>
              <a:ext cx="808" cy="80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41"/>
            <p:cNvSpPr/>
            <p:nvPr/>
          </p:nvSpPr>
          <p:spPr>
            <a:xfrm>
              <a:off x="961" y="2759"/>
              <a:ext cx="516" cy="342"/>
            </a:xfrm>
            <a:custGeom>
              <a:avLst/>
              <a:gdLst/>
              <a:ahLst/>
              <a:cxnLst/>
              <a:rect l="l" t="t" r="r" b="b"/>
              <a:pathLst>
                <a:path w="1149" h="765" extrusionOk="0">
                  <a:moveTo>
                    <a:pt x="191" y="96"/>
                  </a:moveTo>
                  <a:lnTo>
                    <a:pt x="1052" y="96"/>
                  </a:lnTo>
                  <a:lnTo>
                    <a:pt x="1052" y="0"/>
                  </a:lnTo>
                  <a:lnTo>
                    <a:pt x="191" y="0"/>
                  </a:lnTo>
                  <a:cubicBezTo>
                    <a:pt x="138" y="0"/>
                    <a:pt x="95" y="42"/>
                    <a:pt x="95" y="96"/>
                  </a:cubicBezTo>
                  <a:lnTo>
                    <a:pt x="95" y="621"/>
                  </a:lnTo>
                  <a:lnTo>
                    <a:pt x="0" y="621"/>
                  </a:lnTo>
                  <a:lnTo>
                    <a:pt x="0" y="764"/>
                  </a:lnTo>
                  <a:lnTo>
                    <a:pt x="668" y="764"/>
                  </a:lnTo>
                  <a:lnTo>
                    <a:pt x="668" y="621"/>
                  </a:lnTo>
                  <a:lnTo>
                    <a:pt x="191" y="621"/>
                  </a:lnTo>
                  <a:lnTo>
                    <a:pt x="191" y="96"/>
                  </a:lnTo>
                  <a:close/>
                  <a:moveTo>
                    <a:pt x="1100" y="189"/>
                  </a:moveTo>
                  <a:lnTo>
                    <a:pt x="812" y="189"/>
                  </a:lnTo>
                  <a:cubicBezTo>
                    <a:pt x="787" y="189"/>
                    <a:pt x="764" y="211"/>
                    <a:pt x="764" y="237"/>
                  </a:cubicBezTo>
                  <a:lnTo>
                    <a:pt x="764" y="714"/>
                  </a:lnTo>
                  <a:cubicBezTo>
                    <a:pt x="764" y="739"/>
                    <a:pt x="787" y="762"/>
                    <a:pt x="812" y="762"/>
                  </a:cubicBezTo>
                  <a:lnTo>
                    <a:pt x="1100" y="762"/>
                  </a:lnTo>
                  <a:cubicBezTo>
                    <a:pt x="1126" y="762"/>
                    <a:pt x="1148" y="739"/>
                    <a:pt x="1148" y="714"/>
                  </a:cubicBezTo>
                  <a:lnTo>
                    <a:pt x="1148" y="237"/>
                  </a:lnTo>
                  <a:cubicBezTo>
                    <a:pt x="1145" y="211"/>
                    <a:pt x="1126" y="189"/>
                    <a:pt x="1100" y="189"/>
                  </a:cubicBezTo>
                  <a:close/>
                  <a:moveTo>
                    <a:pt x="1052" y="621"/>
                  </a:moveTo>
                  <a:lnTo>
                    <a:pt x="860" y="621"/>
                  </a:lnTo>
                  <a:lnTo>
                    <a:pt x="860" y="285"/>
                  </a:lnTo>
                  <a:lnTo>
                    <a:pt x="1052" y="285"/>
                  </a:lnTo>
                  <a:lnTo>
                    <a:pt x="1052" y="6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6" name="Picture 5" descr="Group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9860" y="946150"/>
            <a:ext cx="3846830" cy="3114675"/>
          </a:xfrm>
          <a:prstGeom prst="rect">
            <a:avLst/>
          </a:prstGeom>
        </p:spPr>
      </p:pic>
      <p:pic>
        <p:nvPicPr>
          <p:cNvPr id="8" name="Picture 7" descr="Group 2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0" y="929640"/>
            <a:ext cx="1587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Accessibility considerations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58" name="Google Shape;358;p6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" name="Google Shape;359;p60"/>
          <p:cNvSpPr txBox="1"/>
          <p:nvPr/>
        </p:nvSpPr>
        <p:spPr>
          <a:xfrm>
            <a:off x="711325" y="1917800"/>
            <a:ext cx="2049000" cy="145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Provided access 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to users who are vision impaired through adding alt text to images for screen readers. </a:t>
            </a: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/>
          </a:p>
        </p:txBody>
      </p:sp>
      <p:sp>
        <p:nvSpPr>
          <p:cNvPr id="360" name="Google Shape;360;p6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60"/>
          <p:cNvSpPr txBox="1"/>
          <p:nvPr/>
        </p:nvSpPr>
        <p:spPr>
          <a:xfrm>
            <a:off x="3368925" y="1917800"/>
            <a:ext cx="20490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Used icons to 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help make 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navigation easier</a:t>
            </a:r>
            <a:endParaRPr sz="1200"/>
          </a:p>
        </p:txBody>
      </p:sp>
      <p:sp>
        <p:nvSpPr>
          <p:cNvPr id="362" name="Google Shape;362;p6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p60"/>
          <p:cNvSpPr txBox="1"/>
          <p:nvPr/>
        </p:nvSpPr>
        <p:spPr>
          <a:xfrm>
            <a:off x="6026525" y="1917800"/>
            <a:ext cx="2049000" cy="10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 clear indications for every step to use or find specific property type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/>
          </a:p>
        </p:txBody>
      </p:sp>
      <p:sp>
        <p:nvSpPr>
          <p:cNvPr id="364" name="Google Shape;364;p6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1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2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366" name="Google Shape;366;p6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3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934085" y="2014855"/>
            <a:ext cx="3275330" cy="1006475"/>
          </a:xfrm>
        </p:spPr>
        <p:txBody>
          <a:bodyPr>
            <a:norm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Responsive Design</a:t>
            </a:r>
            <a:br>
              <a:rPr lang="en-US">
                <a:solidFill>
                  <a:schemeClr val="bg1"/>
                </a:solidFill>
              </a:rPr>
            </a:b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03420" y="1913255"/>
            <a:ext cx="3179445" cy="1530350"/>
          </a:xfrm>
        </p:spPr>
        <p:txBody>
          <a:bodyPr/>
          <a:p>
            <a:pPr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sym typeface="+mn-ea"/>
              </a:rPr>
              <a:t>Information Architecture</a:t>
            </a:r>
            <a:endParaRPr lang="en-US" sz="1800">
              <a:solidFill>
                <a:schemeClr val="bg1"/>
              </a:solidFill>
            </a:endParaRPr>
          </a:p>
          <a:p>
            <a:pPr marL="152400" indent="0">
              <a:buClr>
                <a:srgbClr val="FFFFFF"/>
              </a:buClr>
              <a:buSzPct val="150000"/>
              <a:buFont typeface="Arial" panose="020B0604020202020204" pitchFamily="34" charset="0"/>
              <a:buNone/>
            </a:pPr>
            <a:endParaRPr lang="en-US" sz="180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sym typeface="+mn-ea"/>
              </a:rPr>
              <a:t>Responsive Design</a:t>
            </a:r>
            <a:endParaRPr lang="en-US" sz="1800">
              <a:solidFill>
                <a:schemeClr val="bg1"/>
              </a:solidFill>
            </a:endParaRPr>
          </a:p>
          <a:p>
            <a:pPr marL="152400" indent="0">
              <a:buNone/>
            </a:pPr>
            <a:endParaRPr lang="en-US"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4267835" y="1371600"/>
            <a:ext cx="0" cy="24009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38700" y="633705"/>
            <a:ext cx="2808000" cy="755700"/>
          </a:xfrm>
        </p:spPr>
        <p:txBody>
          <a:bodyPr/>
          <a:p>
            <a:r>
              <a:rPr lang="en-US">
                <a:sym typeface="+mn-ea"/>
              </a:rPr>
              <a:t>Sitemap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>
            <a:normAutofit lnSpcReduction="10000"/>
          </a:bodyPr>
          <a:p>
            <a:pPr marL="152400" indent="0">
              <a:lnSpc>
                <a:spcPct val="150000"/>
              </a:lnSpc>
              <a:buNone/>
            </a:pPr>
            <a:r>
              <a:rPr lang="en-US" sz="1400">
                <a:sym typeface="+mn-ea"/>
              </a:rPr>
              <a:t>With the app designs completed, I started work on designing the responsive website. I used the web agency service sitemap to guide the organizational structure of each screen’s design to ensure a cohesive and consistent experience across device.</a:t>
            </a:r>
            <a:endParaRPr lang="en-US" sz="1400"/>
          </a:p>
          <a:p>
            <a:pPr marL="152400" indent="0">
              <a:buNone/>
            </a:pPr>
            <a:endParaRPr lang="en-US" sz="1400"/>
          </a:p>
        </p:txBody>
      </p:sp>
      <p:pic>
        <p:nvPicPr>
          <p:cNvPr id="4" name="Picture 3" descr="Desktop -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8795" y="546100"/>
            <a:ext cx="6036945" cy="4192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50850" y="960120"/>
            <a:ext cx="2807970" cy="778510"/>
          </a:xfrm>
        </p:spPr>
        <p:txBody>
          <a:bodyPr>
            <a:normAutofit fontScale="90000"/>
          </a:bodyPr>
          <a:p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Responsive Design</a:t>
            </a:r>
            <a:br>
              <a:rPr lang="en-US"/>
            </a:b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311785" y="1648460"/>
            <a:ext cx="2178050" cy="2523490"/>
          </a:xfrm>
        </p:spPr>
        <p:txBody>
          <a:bodyPr>
            <a:normAutofit lnSpcReduction="20000"/>
          </a:bodyPr>
          <a:p>
            <a:pPr marL="152400" indent="0">
              <a:lnSpc>
                <a:spcPct val="150000"/>
              </a:lnSpc>
              <a:buNone/>
            </a:pPr>
            <a:r>
              <a:rPr lang="en-US" sz="1400">
                <a:sym typeface="+mn-ea"/>
              </a:rPr>
              <a:t>The designs for screen size variation included mobile, tablet and desktop. I optimized the designs to fit specific user needs of each device and screen size.</a:t>
            </a:r>
            <a:endParaRPr lang="en-US" sz="1400"/>
          </a:p>
        </p:txBody>
      </p:sp>
      <p:sp>
        <p:nvSpPr>
          <p:cNvPr id="4" name="Text Box 3"/>
          <p:cNvSpPr txBox="1"/>
          <p:nvPr/>
        </p:nvSpPr>
        <p:spPr>
          <a:xfrm>
            <a:off x="3725545" y="492760"/>
            <a:ext cx="13989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tooltip="" action="ppaction://hlinkfile"/>
              </a:rPr>
              <a:t>Mobile Website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191250" y="492760"/>
            <a:ext cx="8356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tooltip="" action="ppaction://hlinkfile"/>
              </a:rPr>
              <a:t>Desktop</a:t>
            </a:r>
            <a:endParaRPr lang="en-US"/>
          </a:p>
        </p:txBody>
      </p:sp>
      <p:pic>
        <p:nvPicPr>
          <p:cNvPr id="6" name="Picture 5" descr="High-Fidelity-Home Page - Mobi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015" y="911860"/>
            <a:ext cx="788035" cy="4101465"/>
          </a:xfrm>
          <a:prstGeom prst="rect">
            <a:avLst/>
          </a:prstGeom>
        </p:spPr>
      </p:pic>
      <p:pic>
        <p:nvPicPr>
          <p:cNvPr id="7" name="Picture 6" descr="High-Fidelity-Home Page - Deskto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90" y="911860"/>
            <a:ext cx="1592580" cy="4101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Takeaways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Next steps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Going forward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373" name="Google Shape;37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Takeaways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539600" y="2001755"/>
            <a:ext cx="3446100" cy="276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Impact: </a:t>
            </a:r>
            <a:endParaRPr lang="en-GB">
              <a:solidFill>
                <a:srgbClr val="5F6368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app makes users feel like a Web agency service app thinks about how to meet their needs. </a:t>
            </a:r>
            <a:endParaRPr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One quote from peer feedback:</a:t>
            </a:r>
            <a:endParaRPr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“The app made it so easy and useful to complete the services of the website. I would use this app to expand my brand worldwide”.</a:t>
            </a:r>
            <a:endParaRPr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81" name="Google Shape;381;p62"/>
          <p:cNvSpPr txBox="1"/>
          <p:nvPr/>
        </p:nvSpPr>
        <p:spPr>
          <a:xfrm>
            <a:off x="4495800" y="2001755"/>
            <a:ext cx="3446100" cy="221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What I learned:</a:t>
            </a:r>
            <a:endParaRPr lang="en-GB">
              <a:solidFill>
                <a:srgbClr val="5F6368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6368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While designing the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Web agency service app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I learned that the first ideas for the app are only the beginning of the process. Usability studies and peer feedback influenced each iteration of the app’s designs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altLang="en-GB" sz="1200" b="1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1" name="Group 0"/>
          <p:cNvGrpSpPr/>
          <p:nvPr/>
        </p:nvGrpSpPr>
        <p:grpSpPr>
          <a:xfrm>
            <a:off x="539750" y="1351280"/>
            <a:ext cx="513080" cy="513080"/>
            <a:chOff x="850" y="2416"/>
            <a:chExt cx="808" cy="808"/>
          </a:xfrm>
        </p:grpSpPr>
        <p:sp>
          <p:nvSpPr>
            <p:cNvPr id="380" name="Google Shape;380;p62"/>
            <p:cNvSpPr/>
            <p:nvPr/>
          </p:nvSpPr>
          <p:spPr>
            <a:xfrm>
              <a:off x="850" y="2416"/>
              <a:ext cx="808" cy="808"/>
            </a:xfrm>
            <a:prstGeom prst="ellipse">
              <a:avLst/>
            </a:pr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62"/>
            <p:cNvSpPr/>
            <p:nvPr/>
          </p:nvSpPr>
          <p:spPr>
            <a:xfrm>
              <a:off x="1069" y="2615"/>
              <a:ext cx="369" cy="411"/>
            </a:xfrm>
            <a:custGeom>
              <a:avLst/>
              <a:gdLst/>
              <a:ahLst/>
              <a:cxnLst/>
              <a:rect l="l" t="t" r="r" b="b"/>
              <a:pathLst>
                <a:path w="941" h="1045" extrusionOk="0">
                  <a:moveTo>
                    <a:pt x="833" y="105"/>
                  </a:moveTo>
                  <a:lnTo>
                    <a:pt x="616" y="105"/>
                  </a:lnTo>
                  <a:cubicBezTo>
                    <a:pt x="593" y="45"/>
                    <a:pt x="536" y="0"/>
                    <a:pt x="469" y="0"/>
                  </a:cubicBezTo>
                  <a:cubicBezTo>
                    <a:pt x="401" y="0"/>
                    <a:pt x="345" y="45"/>
                    <a:pt x="322" y="105"/>
                  </a:cubicBezTo>
                  <a:lnTo>
                    <a:pt x="105" y="105"/>
                  </a:lnTo>
                  <a:cubicBezTo>
                    <a:pt x="48" y="105"/>
                    <a:pt x="0" y="153"/>
                    <a:pt x="0" y="209"/>
                  </a:cubicBezTo>
                  <a:lnTo>
                    <a:pt x="0" y="940"/>
                  </a:lnTo>
                  <a:cubicBezTo>
                    <a:pt x="0" y="997"/>
                    <a:pt x="48" y="1044"/>
                    <a:pt x="105" y="1044"/>
                  </a:cubicBezTo>
                  <a:lnTo>
                    <a:pt x="836" y="1044"/>
                  </a:lnTo>
                  <a:cubicBezTo>
                    <a:pt x="892" y="1044"/>
                    <a:pt x="940" y="997"/>
                    <a:pt x="940" y="940"/>
                  </a:cubicBezTo>
                  <a:lnTo>
                    <a:pt x="940" y="209"/>
                  </a:lnTo>
                  <a:cubicBezTo>
                    <a:pt x="937" y="153"/>
                    <a:pt x="889" y="105"/>
                    <a:pt x="833" y="105"/>
                  </a:cubicBezTo>
                  <a:close/>
                  <a:moveTo>
                    <a:pt x="466" y="105"/>
                  </a:moveTo>
                  <a:cubicBezTo>
                    <a:pt x="494" y="105"/>
                    <a:pt x="520" y="127"/>
                    <a:pt x="520" y="158"/>
                  </a:cubicBezTo>
                  <a:cubicBezTo>
                    <a:pt x="520" y="187"/>
                    <a:pt x="497" y="212"/>
                    <a:pt x="466" y="212"/>
                  </a:cubicBezTo>
                  <a:cubicBezTo>
                    <a:pt x="435" y="212"/>
                    <a:pt x="412" y="189"/>
                    <a:pt x="412" y="158"/>
                  </a:cubicBezTo>
                  <a:cubicBezTo>
                    <a:pt x="415" y="127"/>
                    <a:pt x="438" y="105"/>
                    <a:pt x="466" y="105"/>
                  </a:cubicBezTo>
                  <a:close/>
                  <a:moveTo>
                    <a:pt x="362" y="836"/>
                  </a:moveTo>
                  <a:lnTo>
                    <a:pt x="153" y="627"/>
                  </a:lnTo>
                  <a:lnTo>
                    <a:pt x="226" y="553"/>
                  </a:lnTo>
                  <a:lnTo>
                    <a:pt x="362" y="689"/>
                  </a:lnTo>
                  <a:lnTo>
                    <a:pt x="706" y="345"/>
                  </a:lnTo>
                  <a:lnTo>
                    <a:pt x="779" y="418"/>
                  </a:lnTo>
                  <a:lnTo>
                    <a:pt x="362" y="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495800" y="1351280"/>
            <a:ext cx="513080" cy="513080"/>
            <a:chOff x="7080" y="2416"/>
            <a:chExt cx="808" cy="808"/>
          </a:xfrm>
        </p:grpSpPr>
        <p:sp>
          <p:nvSpPr>
            <p:cNvPr id="382" name="Google Shape;382;p62"/>
            <p:cNvSpPr/>
            <p:nvPr/>
          </p:nvSpPr>
          <p:spPr>
            <a:xfrm>
              <a:off x="7080" y="2416"/>
              <a:ext cx="808" cy="808"/>
            </a:xfrm>
            <a:prstGeom prst="ellipse">
              <a:avLst/>
            </a:prstGeom>
            <a:solidFill>
              <a:srgbClr val="5F6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4" name="Google Shape;384;p62"/>
            <p:cNvGrpSpPr/>
            <p:nvPr/>
          </p:nvGrpSpPr>
          <p:grpSpPr>
            <a:xfrm>
              <a:off x="7253" y="2641"/>
              <a:ext cx="462" cy="358"/>
              <a:chOff x="420350" y="238125"/>
              <a:chExt cx="6779275" cy="5238750"/>
            </a:xfrm>
          </p:grpSpPr>
          <p:sp>
            <p:nvSpPr>
              <p:cNvPr id="385" name="Google Shape;385;p62"/>
              <p:cNvSpPr/>
              <p:nvPr/>
            </p:nvSpPr>
            <p:spPr>
              <a:xfrm>
                <a:off x="420350" y="238125"/>
                <a:ext cx="67792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271171" h="209550" extrusionOk="0">
                    <a:moveTo>
                      <a:pt x="203423" y="24684"/>
                    </a:moveTo>
                    <a:lnTo>
                      <a:pt x="208928" y="24773"/>
                    </a:lnTo>
                    <a:lnTo>
                      <a:pt x="214433" y="25039"/>
                    </a:lnTo>
                    <a:lnTo>
                      <a:pt x="219938" y="25483"/>
                    </a:lnTo>
                    <a:lnTo>
                      <a:pt x="225443" y="26105"/>
                    </a:lnTo>
                    <a:lnTo>
                      <a:pt x="228107" y="26549"/>
                    </a:lnTo>
                    <a:lnTo>
                      <a:pt x="230859" y="26993"/>
                    </a:lnTo>
                    <a:lnTo>
                      <a:pt x="233523" y="27437"/>
                    </a:lnTo>
                    <a:lnTo>
                      <a:pt x="236187" y="28058"/>
                    </a:lnTo>
                    <a:lnTo>
                      <a:pt x="238762" y="28680"/>
                    </a:lnTo>
                    <a:lnTo>
                      <a:pt x="241426" y="29301"/>
                    </a:lnTo>
                    <a:lnTo>
                      <a:pt x="244001" y="30012"/>
                    </a:lnTo>
                    <a:lnTo>
                      <a:pt x="246576" y="30811"/>
                    </a:lnTo>
                    <a:lnTo>
                      <a:pt x="246576" y="172612"/>
                    </a:lnTo>
                    <a:lnTo>
                      <a:pt x="244001" y="171813"/>
                    </a:lnTo>
                    <a:lnTo>
                      <a:pt x="241426" y="171103"/>
                    </a:lnTo>
                    <a:lnTo>
                      <a:pt x="238762" y="170393"/>
                    </a:lnTo>
                    <a:lnTo>
                      <a:pt x="236187" y="169771"/>
                    </a:lnTo>
                    <a:lnTo>
                      <a:pt x="233523" y="169238"/>
                    </a:lnTo>
                    <a:lnTo>
                      <a:pt x="230859" y="168706"/>
                    </a:lnTo>
                    <a:lnTo>
                      <a:pt x="228107" y="168262"/>
                    </a:lnTo>
                    <a:lnTo>
                      <a:pt x="225443" y="167906"/>
                    </a:lnTo>
                    <a:lnTo>
                      <a:pt x="219938" y="167196"/>
                    </a:lnTo>
                    <a:lnTo>
                      <a:pt x="214433" y="166752"/>
                    </a:lnTo>
                    <a:lnTo>
                      <a:pt x="208928" y="166486"/>
                    </a:lnTo>
                    <a:lnTo>
                      <a:pt x="203423" y="166397"/>
                    </a:lnTo>
                    <a:lnTo>
                      <a:pt x="199338" y="166486"/>
                    </a:lnTo>
                    <a:lnTo>
                      <a:pt x="195165" y="166752"/>
                    </a:lnTo>
                    <a:lnTo>
                      <a:pt x="190814" y="167196"/>
                    </a:lnTo>
                    <a:lnTo>
                      <a:pt x="186286" y="167818"/>
                    </a:lnTo>
                    <a:lnTo>
                      <a:pt x="181757" y="168617"/>
                    </a:lnTo>
                    <a:lnTo>
                      <a:pt x="177140" y="169505"/>
                    </a:lnTo>
                    <a:lnTo>
                      <a:pt x="172523" y="170570"/>
                    </a:lnTo>
                    <a:lnTo>
                      <a:pt x="167906" y="171724"/>
                    </a:lnTo>
                    <a:lnTo>
                      <a:pt x="163289" y="173056"/>
                    </a:lnTo>
                    <a:lnTo>
                      <a:pt x="158849" y="174477"/>
                    </a:lnTo>
                    <a:lnTo>
                      <a:pt x="154498" y="175986"/>
                    </a:lnTo>
                    <a:lnTo>
                      <a:pt x="150236" y="177585"/>
                    </a:lnTo>
                    <a:lnTo>
                      <a:pt x="146241" y="179272"/>
                    </a:lnTo>
                    <a:lnTo>
                      <a:pt x="142422" y="181136"/>
                    </a:lnTo>
                    <a:lnTo>
                      <a:pt x="138871" y="183001"/>
                    </a:lnTo>
                    <a:lnTo>
                      <a:pt x="135586" y="184866"/>
                    </a:lnTo>
                    <a:lnTo>
                      <a:pt x="135586" y="43153"/>
                    </a:lnTo>
                    <a:lnTo>
                      <a:pt x="138871" y="41200"/>
                    </a:lnTo>
                    <a:lnTo>
                      <a:pt x="142422" y="39335"/>
                    </a:lnTo>
                    <a:lnTo>
                      <a:pt x="146241" y="37559"/>
                    </a:lnTo>
                    <a:lnTo>
                      <a:pt x="150236" y="35783"/>
                    </a:lnTo>
                    <a:lnTo>
                      <a:pt x="154498" y="34185"/>
                    </a:lnTo>
                    <a:lnTo>
                      <a:pt x="158849" y="32676"/>
                    </a:lnTo>
                    <a:lnTo>
                      <a:pt x="163289" y="31255"/>
                    </a:lnTo>
                    <a:lnTo>
                      <a:pt x="167906" y="29923"/>
                    </a:lnTo>
                    <a:lnTo>
                      <a:pt x="172523" y="28769"/>
                    </a:lnTo>
                    <a:lnTo>
                      <a:pt x="177140" y="27703"/>
                    </a:lnTo>
                    <a:lnTo>
                      <a:pt x="181757" y="26815"/>
                    </a:lnTo>
                    <a:lnTo>
                      <a:pt x="186286" y="26016"/>
                    </a:lnTo>
                    <a:lnTo>
                      <a:pt x="190814" y="25483"/>
                    </a:lnTo>
                    <a:lnTo>
                      <a:pt x="195165" y="25039"/>
                    </a:lnTo>
                    <a:lnTo>
                      <a:pt x="199338" y="24773"/>
                    </a:lnTo>
                    <a:lnTo>
                      <a:pt x="203423" y="24684"/>
                    </a:lnTo>
                    <a:close/>
                    <a:moveTo>
                      <a:pt x="67748" y="0"/>
                    </a:moveTo>
                    <a:lnTo>
                      <a:pt x="63220" y="89"/>
                    </a:lnTo>
                    <a:lnTo>
                      <a:pt x="58692" y="266"/>
                    </a:lnTo>
                    <a:lnTo>
                      <a:pt x="54163" y="533"/>
                    </a:lnTo>
                    <a:lnTo>
                      <a:pt x="49546" y="977"/>
                    </a:lnTo>
                    <a:lnTo>
                      <a:pt x="45018" y="1509"/>
                    </a:lnTo>
                    <a:lnTo>
                      <a:pt x="40489" y="2220"/>
                    </a:lnTo>
                    <a:lnTo>
                      <a:pt x="35961" y="3108"/>
                    </a:lnTo>
                    <a:lnTo>
                      <a:pt x="31610" y="4173"/>
                    </a:lnTo>
                    <a:lnTo>
                      <a:pt x="27259" y="5328"/>
                    </a:lnTo>
                    <a:lnTo>
                      <a:pt x="22908" y="6659"/>
                    </a:lnTo>
                    <a:lnTo>
                      <a:pt x="18824" y="8169"/>
                    </a:lnTo>
                    <a:lnTo>
                      <a:pt x="16782" y="8968"/>
                    </a:lnTo>
                    <a:lnTo>
                      <a:pt x="14739" y="9856"/>
                    </a:lnTo>
                    <a:lnTo>
                      <a:pt x="12786" y="10744"/>
                    </a:lnTo>
                    <a:lnTo>
                      <a:pt x="10833" y="11721"/>
                    </a:lnTo>
                    <a:lnTo>
                      <a:pt x="8879" y="12697"/>
                    </a:lnTo>
                    <a:lnTo>
                      <a:pt x="7015" y="13763"/>
                    </a:lnTo>
                    <a:lnTo>
                      <a:pt x="5239" y="14917"/>
                    </a:lnTo>
                    <a:lnTo>
                      <a:pt x="3463" y="16071"/>
                    </a:lnTo>
                    <a:lnTo>
                      <a:pt x="1687" y="17226"/>
                    </a:lnTo>
                    <a:lnTo>
                      <a:pt x="0" y="18469"/>
                    </a:lnTo>
                    <a:lnTo>
                      <a:pt x="0" y="199073"/>
                    </a:lnTo>
                    <a:lnTo>
                      <a:pt x="0" y="199694"/>
                    </a:lnTo>
                    <a:lnTo>
                      <a:pt x="89" y="200227"/>
                    </a:lnTo>
                    <a:lnTo>
                      <a:pt x="266" y="200760"/>
                    </a:lnTo>
                    <a:lnTo>
                      <a:pt x="533" y="201381"/>
                    </a:lnTo>
                    <a:lnTo>
                      <a:pt x="799" y="201914"/>
                    </a:lnTo>
                    <a:lnTo>
                      <a:pt x="1154" y="202358"/>
                    </a:lnTo>
                    <a:lnTo>
                      <a:pt x="1865" y="203335"/>
                    </a:lnTo>
                    <a:lnTo>
                      <a:pt x="2841" y="204134"/>
                    </a:lnTo>
                    <a:lnTo>
                      <a:pt x="3374" y="204400"/>
                    </a:lnTo>
                    <a:lnTo>
                      <a:pt x="3907" y="204755"/>
                    </a:lnTo>
                    <a:lnTo>
                      <a:pt x="4440" y="204933"/>
                    </a:lnTo>
                    <a:lnTo>
                      <a:pt x="4972" y="205110"/>
                    </a:lnTo>
                    <a:lnTo>
                      <a:pt x="5594" y="205199"/>
                    </a:lnTo>
                    <a:lnTo>
                      <a:pt x="6127" y="205288"/>
                    </a:lnTo>
                    <a:lnTo>
                      <a:pt x="6571" y="205199"/>
                    </a:lnTo>
                    <a:lnTo>
                      <a:pt x="7015" y="205110"/>
                    </a:lnTo>
                    <a:lnTo>
                      <a:pt x="7725" y="204933"/>
                    </a:lnTo>
                    <a:lnTo>
                      <a:pt x="8435" y="204755"/>
                    </a:lnTo>
                    <a:lnTo>
                      <a:pt x="8790" y="204666"/>
                    </a:lnTo>
                    <a:lnTo>
                      <a:pt x="9234" y="204666"/>
                    </a:lnTo>
                    <a:lnTo>
                      <a:pt x="12431" y="203157"/>
                    </a:lnTo>
                    <a:lnTo>
                      <a:pt x="15805" y="201736"/>
                    </a:lnTo>
                    <a:lnTo>
                      <a:pt x="19268" y="200404"/>
                    </a:lnTo>
                    <a:lnTo>
                      <a:pt x="22908" y="199161"/>
                    </a:lnTo>
                    <a:lnTo>
                      <a:pt x="26549" y="197918"/>
                    </a:lnTo>
                    <a:lnTo>
                      <a:pt x="30367" y="196853"/>
                    </a:lnTo>
                    <a:lnTo>
                      <a:pt x="34185" y="195787"/>
                    </a:lnTo>
                    <a:lnTo>
                      <a:pt x="38003" y="194810"/>
                    </a:lnTo>
                    <a:lnTo>
                      <a:pt x="41910" y="194011"/>
                    </a:lnTo>
                    <a:lnTo>
                      <a:pt x="45817" y="193212"/>
                    </a:lnTo>
                    <a:lnTo>
                      <a:pt x="49635" y="192591"/>
                    </a:lnTo>
                    <a:lnTo>
                      <a:pt x="53453" y="192058"/>
                    </a:lnTo>
                    <a:lnTo>
                      <a:pt x="57182" y="191614"/>
                    </a:lnTo>
                    <a:lnTo>
                      <a:pt x="60823" y="191348"/>
                    </a:lnTo>
                    <a:lnTo>
                      <a:pt x="64374" y="191170"/>
                    </a:lnTo>
                    <a:lnTo>
                      <a:pt x="67748" y="191081"/>
                    </a:lnTo>
                    <a:lnTo>
                      <a:pt x="72277" y="191170"/>
                    </a:lnTo>
                    <a:lnTo>
                      <a:pt x="76894" y="191348"/>
                    </a:lnTo>
                    <a:lnTo>
                      <a:pt x="81422" y="191614"/>
                    </a:lnTo>
                    <a:lnTo>
                      <a:pt x="86040" y="192058"/>
                    </a:lnTo>
                    <a:lnTo>
                      <a:pt x="90568" y="192591"/>
                    </a:lnTo>
                    <a:lnTo>
                      <a:pt x="95096" y="193390"/>
                    </a:lnTo>
                    <a:lnTo>
                      <a:pt x="99536" y="194189"/>
                    </a:lnTo>
                    <a:lnTo>
                      <a:pt x="103976" y="195254"/>
                    </a:lnTo>
                    <a:lnTo>
                      <a:pt x="108326" y="196409"/>
                    </a:lnTo>
                    <a:lnTo>
                      <a:pt x="112588" y="197741"/>
                    </a:lnTo>
                    <a:lnTo>
                      <a:pt x="116762" y="199250"/>
                    </a:lnTo>
                    <a:lnTo>
                      <a:pt x="118804" y="200049"/>
                    </a:lnTo>
                    <a:lnTo>
                      <a:pt x="120846" y="200937"/>
                    </a:lnTo>
                    <a:lnTo>
                      <a:pt x="122799" y="201825"/>
                    </a:lnTo>
                    <a:lnTo>
                      <a:pt x="124753" y="202802"/>
                    </a:lnTo>
                    <a:lnTo>
                      <a:pt x="126618" y="203867"/>
                    </a:lnTo>
                    <a:lnTo>
                      <a:pt x="128482" y="204844"/>
                    </a:lnTo>
                    <a:lnTo>
                      <a:pt x="130347" y="205998"/>
                    </a:lnTo>
                    <a:lnTo>
                      <a:pt x="132123" y="207153"/>
                    </a:lnTo>
                    <a:lnTo>
                      <a:pt x="133898" y="208307"/>
                    </a:lnTo>
                    <a:lnTo>
                      <a:pt x="135586" y="209550"/>
                    </a:lnTo>
                    <a:lnTo>
                      <a:pt x="138871" y="207597"/>
                    </a:lnTo>
                    <a:lnTo>
                      <a:pt x="142422" y="205732"/>
                    </a:lnTo>
                    <a:lnTo>
                      <a:pt x="146241" y="203956"/>
                    </a:lnTo>
                    <a:lnTo>
                      <a:pt x="150236" y="202269"/>
                    </a:lnTo>
                    <a:lnTo>
                      <a:pt x="154498" y="200671"/>
                    </a:lnTo>
                    <a:lnTo>
                      <a:pt x="158849" y="199073"/>
                    </a:lnTo>
                    <a:lnTo>
                      <a:pt x="163289" y="197652"/>
                    </a:lnTo>
                    <a:lnTo>
                      <a:pt x="167906" y="196409"/>
                    </a:lnTo>
                    <a:lnTo>
                      <a:pt x="172523" y="195166"/>
                    </a:lnTo>
                    <a:lnTo>
                      <a:pt x="177140" y="194189"/>
                    </a:lnTo>
                    <a:lnTo>
                      <a:pt x="181757" y="193212"/>
                    </a:lnTo>
                    <a:lnTo>
                      <a:pt x="186286" y="192502"/>
                    </a:lnTo>
                    <a:lnTo>
                      <a:pt x="190814" y="191880"/>
                    </a:lnTo>
                    <a:lnTo>
                      <a:pt x="195165" y="191436"/>
                    </a:lnTo>
                    <a:lnTo>
                      <a:pt x="199338" y="191170"/>
                    </a:lnTo>
                    <a:lnTo>
                      <a:pt x="203423" y="191081"/>
                    </a:lnTo>
                    <a:lnTo>
                      <a:pt x="207241" y="191081"/>
                    </a:lnTo>
                    <a:lnTo>
                      <a:pt x="211059" y="191259"/>
                    </a:lnTo>
                    <a:lnTo>
                      <a:pt x="214877" y="191436"/>
                    </a:lnTo>
                    <a:lnTo>
                      <a:pt x="218695" y="191792"/>
                    </a:lnTo>
                    <a:lnTo>
                      <a:pt x="222513" y="192235"/>
                    </a:lnTo>
                    <a:lnTo>
                      <a:pt x="226331" y="192768"/>
                    </a:lnTo>
                    <a:lnTo>
                      <a:pt x="230060" y="193390"/>
                    </a:lnTo>
                    <a:lnTo>
                      <a:pt x="233790" y="194100"/>
                    </a:lnTo>
                    <a:lnTo>
                      <a:pt x="237519" y="194899"/>
                    </a:lnTo>
                    <a:lnTo>
                      <a:pt x="241159" y="195876"/>
                    </a:lnTo>
                    <a:lnTo>
                      <a:pt x="244800" y="196941"/>
                    </a:lnTo>
                    <a:lnTo>
                      <a:pt x="248351" y="198096"/>
                    </a:lnTo>
                    <a:lnTo>
                      <a:pt x="251903" y="199428"/>
                    </a:lnTo>
                    <a:lnTo>
                      <a:pt x="255277" y="200848"/>
                    </a:lnTo>
                    <a:lnTo>
                      <a:pt x="258651" y="202358"/>
                    </a:lnTo>
                    <a:lnTo>
                      <a:pt x="261937" y="204045"/>
                    </a:lnTo>
                    <a:lnTo>
                      <a:pt x="262736" y="204400"/>
                    </a:lnTo>
                    <a:lnTo>
                      <a:pt x="263446" y="204578"/>
                    </a:lnTo>
                    <a:lnTo>
                      <a:pt x="264156" y="204666"/>
                    </a:lnTo>
                    <a:lnTo>
                      <a:pt x="265044" y="204666"/>
                    </a:lnTo>
                    <a:lnTo>
                      <a:pt x="265577" y="204578"/>
                    </a:lnTo>
                    <a:lnTo>
                      <a:pt x="266199" y="204489"/>
                    </a:lnTo>
                    <a:lnTo>
                      <a:pt x="266731" y="204311"/>
                    </a:lnTo>
                    <a:lnTo>
                      <a:pt x="267264" y="204134"/>
                    </a:lnTo>
                    <a:lnTo>
                      <a:pt x="267797" y="203867"/>
                    </a:lnTo>
                    <a:lnTo>
                      <a:pt x="268330" y="203512"/>
                    </a:lnTo>
                    <a:lnTo>
                      <a:pt x="269306" y="202713"/>
                    </a:lnTo>
                    <a:lnTo>
                      <a:pt x="270017" y="201736"/>
                    </a:lnTo>
                    <a:lnTo>
                      <a:pt x="270372" y="201292"/>
                    </a:lnTo>
                    <a:lnTo>
                      <a:pt x="270638" y="200760"/>
                    </a:lnTo>
                    <a:lnTo>
                      <a:pt x="270905" y="200138"/>
                    </a:lnTo>
                    <a:lnTo>
                      <a:pt x="271082" y="199605"/>
                    </a:lnTo>
                    <a:lnTo>
                      <a:pt x="271171" y="199073"/>
                    </a:lnTo>
                    <a:lnTo>
                      <a:pt x="271171" y="198451"/>
                    </a:lnTo>
                    <a:lnTo>
                      <a:pt x="271171" y="18469"/>
                    </a:lnTo>
                    <a:lnTo>
                      <a:pt x="268418" y="16515"/>
                    </a:lnTo>
                    <a:lnTo>
                      <a:pt x="265488" y="14651"/>
                    </a:lnTo>
                    <a:lnTo>
                      <a:pt x="262558" y="12964"/>
                    </a:lnTo>
                    <a:lnTo>
                      <a:pt x="259539" y="11365"/>
                    </a:lnTo>
                    <a:lnTo>
                      <a:pt x="256432" y="9945"/>
                    </a:lnTo>
                    <a:lnTo>
                      <a:pt x="253235" y="8613"/>
                    </a:lnTo>
                    <a:lnTo>
                      <a:pt x="249950" y="7370"/>
                    </a:lnTo>
                    <a:lnTo>
                      <a:pt x="246576" y="6127"/>
                    </a:lnTo>
                    <a:lnTo>
                      <a:pt x="243912" y="5328"/>
                    </a:lnTo>
                    <a:lnTo>
                      <a:pt x="241337" y="4617"/>
                    </a:lnTo>
                    <a:lnTo>
                      <a:pt x="238673" y="3996"/>
                    </a:lnTo>
                    <a:lnTo>
                      <a:pt x="236009" y="3374"/>
                    </a:lnTo>
                    <a:lnTo>
                      <a:pt x="233346" y="2841"/>
                    </a:lnTo>
                    <a:lnTo>
                      <a:pt x="230682" y="2309"/>
                    </a:lnTo>
                    <a:lnTo>
                      <a:pt x="225266" y="1421"/>
                    </a:lnTo>
                    <a:lnTo>
                      <a:pt x="219760" y="799"/>
                    </a:lnTo>
                    <a:lnTo>
                      <a:pt x="214255" y="355"/>
                    </a:lnTo>
                    <a:lnTo>
                      <a:pt x="208839" y="89"/>
                    </a:lnTo>
                    <a:lnTo>
                      <a:pt x="203423" y="0"/>
                    </a:lnTo>
                    <a:lnTo>
                      <a:pt x="198894" y="89"/>
                    </a:lnTo>
                    <a:lnTo>
                      <a:pt x="194277" y="266"/>
                    </a:lnTo>
                    <a:lnTo>
                      <a:pt x="189749" y="533"/>
                    </a:lnTo>
                    <a:lnTo>
                      <a:pt x="185131" y="977"/>
                    </a:lnTo>
                    <a:lnTo>
                      <a:pt x="180603" y="1509"/>
                    </a:lnTo>
                    <a:lnTo>
                      <a:pt x="176075" y="2220"/>
                    </a:lnTo>
                    <a:lnTo>
                      <a:pt x="171635" y="3108"/>
                    </a:lnTo>
                    <a:lnTo>
                      <a:pt x="167195" y="4173"/>
                    </a:lnTo>
                    <a:lnTo>
                      <a:pt x="162845" y="5328"/>
                    </a:lnTo>
                    <a:lnTo>
                      <a:pt x="158583" y="6659"/>
                    </a:lnTo>
                    <a:lnTo>
                      <a:pt x="154409" y="8169"/>
                    </a:lnTo>
                    <a:lnTo>
                      <a:pt x="152367" y="8968"/>
                    </a:lnTo>
                    <a:lnTo>
                      <a:pt x="150325" y="9856"/>
                    </a:lnTo>
                    <a:lnTo>
                      <a:pt x="148372" y="10744"/>
                    </a:lnTo>
                    <a:lnTo>
                      <a:pt x="146418" y="11721"/>
                    </a:lnTo>
                    <a:lnTo>
                      <a:pt x="144554" y="12697"/>
                    </a:lnTo>
                    <a:lnTo>
                      <a:pt x="142689" y="13763"/>
                    </a:lnTo>
                    <a:lnTo>
                      <a:pt x="140824" y="14917"/>
                    </a:lnTo>
                    <a:lnTo>
                      <a:pt x="139048" y="16071"/>
                    </a:lnTo>
                    <a:lnTo>
                      <a:pt x="137273" y="17226"/>
                    </a:lnTo>
                    <a:lnTo>
                      <a:pt x="135586" y="18469"/>
                    </a:lnTo>
                    <a:lnTo>
                      <a:pt x="133898" y="17226"/>
                    </a:lnTo>
                    <a:lnTo>
                      <a:pt x="132123" y="16071"/>
                    </a:lnTo>
                    <a:lnTo>
                      <a:pt x="130347" y="14917"/>
                    </a:lnTo>
                    <a:lnTo>
                      <a:pt x="128482" y="13763"/>
                    </a:lnTo>
                    <a:lnTo>
                      <a:pt x="126618" y="12697"/>
                    </a:lnTo>
                    <a:lnTo>
                      <a:pt x="124753" y="11721"/>
                    </a:lnTo>
                    <a:lnTo>
                      <a:pt x="122799" y="10744"/>
                    </a:lnTo>
                    <a:lnTo>
                      <a:pt x="120846" y="9856"/>
                    </a:lnTo>
                    <a:lnTo>
                      <a:pt x="118804" y="8968"/>
                    </a:lnTo>
                    <a:lnTo>
                      <a:pt x="116762" y="8169"/>
                    </a:lnTo>
                    <a:lnTo>
                      <a:pt x="112588" y="6659"/>
                    </a:lnTo>
                    <a:lnTo>
                      <a:pt x="108326" y="5328"/>
                    </a:lnTo>
                    <a:lnTo>
                      <a:pt x="103976" y="4173"/>
                    </a:lnTo>
                    <a:lnTo>
                      <a:pt x="99536" y="3108"/>
                    </a:lnTo>
                    <a:lnTo>
                      <a:pt x="95096" y="2220"/>
                    </a:lnTo>
                    <a:lnTo>
                      <a:pt x="90568" y="1509"/>
                    </a:lnTo>
                    <a:lnTo>
                      <a:pt x="86040" y="977"/>
                    </a:lnTo>
                    <a:lnTo>
                      <a:pt x="81422" y="533"/>
                    </a:lnTo>
                    <a:lnTo>
                      <a:pt x="76894" y="266"/>
                    </a:lnTo>
                    <a:lnTo>
                      <a:pt x="72277" y="89"/>
                    </a:lnTo>
                    <a:lnTo>
                      <a:pt x="67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62"/>
              <p:cNvSpPr/>
              <p:nvPr/>
            </p:nvSpPr>
            <p:spPr>
              <a:xfrm>
                <a:off x="4118525" y="1625500"/>
                <a:ext cx="2157675" cy="765850"/>
              </a:xfrm>
              <a:custGeom>
                <a:avLst/>
                <a:gdLst/>
                <a:ahLst/>
                <a:cxnLst/>
                <a:rect l="l" t="t" r="r" b="b"/>
                <a:pathLst>
                  <a:path w="86307" h="30634" extrusionOk="0">
                    <a:moveTo>
                      <a:pt x="51589" y="0"/>
                    </a:moveTo>
                    <a:lnTo>
                      <a:pt x="47682" y="178"/>
                    </a:lnTo>
                    <a:lnTo>
                      <a:pt x="43864" y="355"/>
                    </a:lnTo>
                    <a:lnTo>
                      <a:pt x="40135" y="622"/>
                    </a:lnTo>
                    <a:lnTo>
                      <a:pt x="36405" y="977"/>
                    </a:lnTo>
                    <a:lnTo>
                      <a:pt x="32765" y="1421"/>
                    </a:lnTo>
                    <a:lnTo>
                      <a:pt x="29213" y="1954"/>
                    </a:lnTo>
                    <a:lnTo>
                      <a:pt x="25662" y="2575"/>
                    </a:lnTo>
                    <a:lnTo>
                      <a:pt x="22199" y="3286"/>
                    </a:lnTo>
                    <a:lnTo>
                      <a:pt x="18825" y="3996"/>
                    </a:lnTo>
                    <a:lnTo>
                      <a:pt x="15539" y="4884"/>
                    </a:lnTo>
                    <a:lnTo>
                      <a:pt x="12254" y="5772"/>
                    </a:lnTo>
                    <a:lnTo>
                      <a:pt x="9057" y="6748"/>
                    </a:lnTo>
                    <a:lnTo>
                      <a:pt x="5950" y="7814"/>
                    </a:lnTo>
                    <a:lnTo>
                      <a:pt x="2931" y="8968"/>
                    </a:lnTo>
                    <a:lnTo>
                      <a:pt x="1" y="10211"/>
                    </a:lnTo>
                    <a:lnTo>
                      <a:pt x="1" y="30634"/>
                    </a:lnTo>
                    <a:lnTo>
                      <a:pt x="2664" y="29213"/>
                    </a:lnTo>
                    <a:lnTo>
                      <a:pt x="5417" y="27881"/>
                    </a:lnTo>
                    <a:lnTo>
                      <a:pt x="8347" y="26638"/>
                    </a:lnTo>
                    <a:lnTo>
                      <a:pt x="11455" y="25395"/>
                    </a:lnTo>
                    <a:lnTo>
                      <a:pt x="14563" y="24329"/>
                    </a:lnTo>
                    <a:lnTo>
                      <a:pt x="17848" y="23353"/>
                    </a:lnTo>
                    <a:lnTo>
                      <a:pt x="21133" y="22465"/>
                    </a:lnTo>
                    <a:lnTo>
                      <a:pt x="24596" y="21577"/>
                    </a:lnTo>
                    <a:lnTo>
                      <a:pt x="28148" y="20866"/>
                    </a:lnTo>
                    <a:lnTo>
                      <a:pt x="31788" y="20245"/>
                    </a:lnTo>
                    <a:lnTo>
                      <a:pt x="35606" y="19712"/>
                    </a:lnTo>
                    <a:lnTo>
                      <a:pt x="39424" y="19268"/>
                    </a:lnTo>
                    <a:lnTo>
                      <a:pt x="43331" y="18913"/>
                    </a:lnTo>
                    <a:lnTo>
                      <a:pt x="47238" y="18647"/>
                    </a:lnTo>
                    <a:lnTo>
                      <a:pt x="51322" y="18469"/>
                    </a:lnTo>
                    <a:lnTo>
                      <a:pt x="59491" y="18469"/>
                    </a:lnTo>
                    <a:lnTo>
                      <a:pt x="63487" y="18647"/>
                    </a:lnTo>
                    <a:lnTo>
                      <a:pt x="67483" y="18913"/>
                    </a:lnTo>
                    <a:lnTo>
                      <a:pt x="71389" y="19268"/>
                    </a:lnTo>
                    <a:lnTo>
                      <a:pt x="75207" y="19712"/>
                    </a:lnTo>
                    <a:lnTo>
                      <a:pt x="79026" y="20245"/>
                    </a:lnTo>
                    <a:lnTo>
                      <a:pt x="82666" y="20955"/>
                    </a:lnTo>
                    <a:lnTo>
                      <a:pt x="86307" y="21666"/>
                    </a:lnTo>
                    <a:lnTo>
                      <a:pt x="86307" y="2930"/>
                    </a:lnTo>
                    <a:lnTo>
                      <a:pt x="82577" y="2309"/>
                    </a:lnTo>
                    <a:lnTo>
                      <a:pt x="78848" y="1687"/>
                    </a:lnTo>
                    <a:lnTo>
                      <a:pt x="75030" y="1155"/>
                    </a:lnTo>
                    <a:lnTo>
                      <a:pt x="71212" y="711"/>
                    </a:lnTo>
                    <a:lnTo>
                      <a:pt x="67305" y="444"/>
                    </a:lnTo>
                    <a:lnTo>
                      <a:pt x="63398" y="178"/>
                    </a:lnTo>
                    <a:lnTo>
                      <a:pt x="5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4118525" y="2444600"/>
                <a:ext cx="2157675" cy="768075"/>
              </a:xfrm>
              <a:custGeom>
                <a:avLst/>
                <a:gdLst/>
                <a:ahLst/>
                <a:cxnLst/>
                <a:rect l="l" t="t" r="r" b="b"/>
                <a:pathLst>
                  <a:path w="86307" h="30723" extrusionOk="0">
                    <a:moveTo>
                      <a:pt x="51589" y="1"/>
                    </a:moveTo>
                    <a:lnTo>
                      <a:pt x="47682" y="178"/>
                    </a:lnTo>
                    <a:lnTo>
                      <a:pt x="43864" y="356"/>
                    </a:lnTo>
                    <a:lnTo>
                      <a:pt x="40135" y="711"/>
                    </a:lnTo>
                    <a:lnTo>
                      <a:pt x="36405" y="1066"/>
                    </a:lnTo>
                    <a:lnTo>
                      <a:pt x="32765" y="1510"/>
                    </a:lnTo>
                    <a:lnTo>
                      <a:pt x="29213" y="2043"/>
                    </a:lnTo>
                    <a:lnTo>
                      <a:pt x="25662" y="2664"/>
                    </a:lnTo>
                    <a:lnTo>
                      <a:pt x="22199" y="3375"/>
                    </a:lnTo>
                    <a:lnTo>
                      <a:pt x="18825" y="4085"/>
                    </a:lnTo>
                    <a:lnTo>
                      <a:pt x="15539" y="4973"/>
                    </a:lnTo>
                    <a:lnTo>
                      <a:pt x="12254" y="5861"/>
                    </a:lnTo>
                    <a:lnTo>
                      <a:pt x="9057" y="6838"/>
                    </a:lnTo>
                    <a:lnTo>
                      <a:pt x="5950" y="7903"/>
                    </a:lnTo>
                    <a:lnTo>
                      <a:pt x="2931" y="9057"/>
                    </a:lnTo>
                    <a:lnTo>
                      <a:pt x="1" y="10212"/>
                    </a:lnTo>
                    <a:lnTo>
                      <a:pt x="1" y="30723"/>
                    </a:lnTo>
                    <a:lnTo>
                      <a:pt x="2664" y="29213"/>
                    </a:lnTo>
                    <a:lnTo>
                      <a:pt x="5417" y="27881"/>
                    </a:lnTo>
                    <a:lnTo>
                      <a:pt x="8347" y="26638"/>
                    </a:lnTo>
                    <a:lnTo>
                      <a:pt x="11455" y="25484"/>
                    </a:lnTo>
                    <a:lnTo>
                      <a:pt x="14563" y="24330"/>
                    </a:lnTo>
                    <a:lnTo>
                      <a:pt x="17848" y="23353"/>
                    </a:lnTo>
                    <a:lnTo>
                      <a:pt x="21133" y="22465"/>
                    </a:lnTo>
                    <a:lnTo>
                      <a:pt x="24596" y="21666"/>
                    </a:lnTo>
                    <a:lnTo>
                      <a:pt x="28148" y="20867"/>
                    </a:lnTo>
                    <a:lnTo>
                      <a:pt x="31788" y="20245"/>
                    </a:lnTo>
                    <a:lnTo>
                      <a:pt x="35606" y="19713"/>
                    </a:lnTo>
                    <a:lnTo>
                      <a:pt x="39424" y="19269"/>
                    </a:lnTo>
                    <a:lnTo>
                      <a:pt x="43331" y="18913"/>
                    </a:lnTo>
                    <a:lnTo>
                      <a:pt x="47238" y="18647"/>
                    </a:lnTo>
                    <a:lnTo>
                      <a:pt x="51322" y="18558"/>
                    </a:lnTo>
                    <a:lnTo>
                      <a:pt x="55496" y="18469"/>
                    </a:lnTo>
                    <a:lnTo>
                      <a:pt x="59491" y="18558"/>
                    </a:lnTo>
                    <a:lnTo>
                      <a:pt x="63487" y="18736"/>
                    </a:lnTo>
                    <a:lnTo>
                      <a:pt x="67483" y="18913"/>
                    </a:lnTo>
                    <a:lnTo>
                      <a:pt x="71389" y="19269"/>
                    </a:lnTo>
                    <a:lnTo>
                      <a:pt x="75207" y="19801"/>
                    </a:lnTo>
                    <a:lnTo>
                      <a:pt x="79026" y="20334"/>
                    </a:lnTo>
                    <a:lnTo>
                      <a:pt x="82666" y="20956"/>
                    </a:lnTo>
                    <a:lnTo>
                      <a:pt x="86307" y="21666"/>
                    </a:lnTo>
                    <a:lnTo>
                      <a:pt x="86307" y="2931"/>
                    </a:lnTo>
                    <a:lnTo>
                      <a:pt x="82577" y="2309"/>
                    </a:lnTo>
                    <a:lnTo>
                      <a:pt x="78848" y="1688"/>
                    </a:lnTo>
                    <a:lnTo>
                      <a:pt x="75030" y="1244"/>
                    </a:lnTo>
                    <a:lnTo>
                      <a:pt x="71212" y="800"/>
                    </a:lnTo>
                    <a:lnTo>
                      <a:pt x="67305" y="445"/>
                    </a:lnTo>
                    <a:lnTo>
                      <a:pt x="63398" y="178"/>
                    </a:lnTo>
                    <a:lnTo>
                      <a:pt x="59403" y="89"/>
                    </a:lnTo>
                    <a:lnTo>
                      <a:pt x="554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62"/>
              <p:cNvSpPr/>
              <p:nvPr/>
            </p:nvSpPr>
            <p:spPr>
              <a:xfrm>
                <a:off x="4118525" y="3268150"/>
                <a:ext cx="2157675" cy="765850"/>
              </a:xfrm>
              <a:custGeom>
                <a:avLst/>
                <a:gdLst/>
                <a:ahLst/>
                <a:cxnLst/>
                <a:rect l="l" t="t" r="r" b="b"/>
                <a:pathLst>
                  <a:path w="86307" h="30634" extrusionOk="0">
                    <a:moveTo>
                      <a:pt x="51589" y="1"/>
                    </a:moveTo>
                    <a:lnTo>
                      <a:pt x="47682" y="178"/>
                    </a:lnTo>
                    <a:lnTo>
                      <a:pt x="43864" y="356"/>
                    </a:lnTo>
                    <a:lnTo>
                      <a:pt x="40135" y="622"/>
                    </a:lnTo>
                    <a:lnTo>
                      <a:pt x="36405" y="977"/>
                    </a:lnTo>
                    <a:lnTo>
                      <a:pt x="32765" y="1421"/>
                    </a:lnTo>
                    <a:lnTo>
                      <a:pt x="29213" y="1954"/>
                    </a:lnTo>
                    <a:lnTo>
                      <a:pt x="25662" y="2576"/>
                    </a:lnTo>
                    <a:lnTo>
                      <a:pt x="22199" y="3286"/>
                    </a:lnTo>
                    <a:lnTo>
                      <a:pt x="18825" y="3996"/>
                    </a:lnTo>
                    <a:lnTo>
                      <a:pt x="15539" y="4884"/>
                    </a:lnTo>
                    <a:lnTo>
                      <a:pt x="12254" y="5772"/>
                    </a:lnTo>
                    <a:lnTo>
                      <a:pt x="9057" y="6749"/>
                    </a:lnTo>
                    <a:lnTo>
                      <a:pt x="5950" y="7814"/>
                    </a:lnTo>
                    <a:lnTo>
                      <a:pt x="2931" y="8969"/>
                    </a:lnTo>
                    <a:lnTo>
                      <a:pt x="1" y="10212"/>
                    </a:lnTo>
                    <a:lnTo>
                      <a:pt x="1" y="30634"/>
                    </a:lnTo>
                    <a:lnTo>
                      <a:pt x="2664" y="29213"/>
                    </a:lnTo>
                    <a:lnTo>
                      <a:pt x="5417" y="27881"/>
                    </a:lnTo>
                    <a:lnTo>
                      <a:pt x="8347" y="26638"/>
                    </a:lnTo>
                    <a:lnTo>
                      <a:pt x="11455" y="25395"/>
                    </a:lnTo>
                    <a:lnTo>
                      <a:pt x="14563" y="24330"/>
                    </a:lnTo>
                    <a:lnTo>
                      <a:pt x="17848" y="23353"/>
                    </a:lnTo>
                    <a:lnTo>
                      <a:pt x="21133" y="22465"/>
                    </a:lnTo>
                    <a:lnTo>
                      <a:pt x="24596" y="21577"/>
                    </a:lnTo>
                    <a:lnTo>
                      <a:pt x="28148" y="20867"/>
                    </a:lnTo>
                    <a:lnTo>
                      <a:pt x="31788" y="20245"/>
                    </a:lnTo>
                    <a:lnTo>
                      <a:pt x="35606" y="19713"/>
                    </a:lnTo>
                    <a:lnTo>
                      <a:pt x="39424" y="19269"/>
                    </a:lnTo>
                    <a:lnTo>
                      <a:pt x="43331" y="18913"/>
                    </a:lnTo>
                    <a:lnTo>
                      <a:pt x="47238" y="18647"/>
                    </a:lnTo>
                    <a:lnTo>
                      <a:pt x="51322" y="18469"/>
                    </a:lnTo>
                    <a:lnTo>
                      <a:pt x="55496" y="18469"/>
                    </a:lnTo>
                    <a:lnTo>
                      <a:pt x="59491" y="18558"/>
                    </a:lnTo>
                    <a:lnTo>
                      <a:pt x="63487" y="18647"/>
                    </a:lnTo>
                    <a:lnTo>
                      <a:pt x="67483" y="18913"/>
                    </a:lnTo>
                    <a:lnTo>
                      <a:pt x="71389" y="19269"/>
                    </a:lnTo>
                    <a:lnTo>
                      <a:pt x="75207" y="19713"/>
                    </a:lnTo>
                    <a:lnTo>
                      <a:pt x="79026" y="20245"/>
                    </a:lnTo>
                    <a:lnTo>
                      <a:pt x="82666" y="20956"/>
                    </a:lnTo>
                    <a:lnTo>
                      <a:pt x="86307" y="21666"/>
                    </a:lnTo>
                    <a:lnTo>
                      <a:pt x="86307" y="2931"/>
                    </a:lnTo>
                    <a:lnTo>
                      <a:pt x="82577" y="2220"/>
                    </a:lnTo>
                    <a:lnTo>
                      <a:pt x="78848" y="1599"/>
                    </a:lnTo>
                    <a:lnTo>
                      <a:pt x="75030" y="1155"/>
                    </a:lnTo>
                    <a:lnTo>
                      <a:pt x="71212" y="711"/>
                    </a:lnTo>
                    <a:lnTo>
                      <a:pt x="67305" y="356"/>
                    </a:lnTo>
                    <a:lnTo>
                      <a:pt x="63398" y="178"/>
                    </a:lnTo>
                    <a:lnTo>
                      <a:pt x="594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Next steps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94" name="Google Shape;394;p63"/>
          <p:cNvSpPr/>
          <p:nvPr/>
        </p:nvSpPr>
        <p:spPr>
          <a:xfrm>
            <a:off x="1568600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5" name="Google Shape;395;p63"/>
          <p:cNvSpPr txBox="1"/>
          <p:nvPr/>
        </p:nvSpPr>
        <p:spPr>
          <a:xfrm>
            <a:off x="1762250" y="1917800"/>
            <a:ext cx="2049000" cy="184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Conduct another round of usability studies to validate whether the pain points users experienced have been effectively addressed.</a:t>
            </a:r>
            <a:endParaRPr sz="1200"/>
          </a:p>
        </p:txBody>
      </p:sp>
      <p:sp>
        <p:nvSpPr>
          <p:cNvPr id="396" name="Google Shape;396;p63"/>
          <p:cNvSpPr/>
          <p:nvPr/>
        </p:nvSpPr>
        <p:spPr>
          <a:xfrm>
            <a:off x="4922160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3"/>
          <p:cNvSpPr txBox="1"/>
          <p:nvPr/>
        </p:nvSpPr>
        <p:spPr>
          <a:xfrm>
            <a:off x="5115810" y="1917800"/>
            <a:ext cx="20490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Conduct more user research to determine any new areas of need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.</a:t>
            </a:r>
            <a:endParaRPr lang="en-US" alt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00" name="Google Shape;400;p63"/>
          <p:cNvSpPr/>
          <p:nvPr/>
        </p:nvSpPr>
        <p:spPr>
          <a:xfrm>
            <a:off x="2530100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1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588302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2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Let’s connect!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09" name="Google Shape;40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" name="Google Shape;410;p64"/>
          <p:cNvSpPr txBox="1"/>
          <p:nvPr/>
        </p:nvSpPr>
        <p:spPr>
          <a:xfrm>
            <a:off x="919075" y="2461800"/>
            <a:ext cx="7136100" cy="124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Thank you for your time reviewing my work on the 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Web agency service app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! If you’d like to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see more or get in touch, my contact information is provided below.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Email: 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muneeb.ur.rehman36316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@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mail.com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Contact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: </a:t>
            </a: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+92 334-5036316</a:t>
            </a:r>
            <a:endParaRPr sz="1200" b="1">
              <a:solidFill>
                <a:srgbClr val="1967D2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Thank you!</a:t>
            </a:r>
            <a:endParaRPr sz="36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517675" y="2237975"/>
            <a:ext cx="3446100" cy="16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The problem: </a:t>
            </a:r>
            <a:endParaRPr>
              <a:solidFill>
                <a:srgbClr val="1967D2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People have difficulties expanding their brand worldwide, but they haven’t any platform where they can show their material or business inventory.</a:t>
            </a:r>
            <a:endParaRPr lang="en-US" alt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Project overview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42"/>
          <p:cNvSpPr txBox="1"/>
          <p:nvPr/>
        </p:nvSpPr>
        <p:spPr>
          <a:xfrm>
            <a:off x="4572000" y="2237975"/>
            <a:ext cx="3446100" cy="133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The goal: </a:t>
            </a:r>
            <a:endParaRPr lang="en-GB">
              <a:solidFill>
                <a:srgbClr val="4285F4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Our goal is to provide a web agency service app to those who want to expand their brand worldwide.</a:t>
            </a:r>
            <a:endParaRPr lang="en-US" alt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16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My role: </a:t>
            </a:r>
            <a:endParaRPr>
              <a:solidFill>
                <a:srgbClr val="1967D2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UI/UX designer designing a </a:t>
            </a:r>
            <a:r>
              <a:rPr lang="en-US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Web agency</a:t>
            </a: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service app for those who </a:t>
            </a:r>
            <a:r>
              <a:rPr lang="en-US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want to expand their work or brand worldwide</a:t>
            </a:r>
            <a:r>
              <a:rPr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from conception to delivery.</a:t>
            </a:r>
            <a:endParaRPr sz="1200" b="1">
              <a:solidFill>
                <a:srgbClr val="4285F4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Project overview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16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285F4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Responsibilities</a:t>
            </a:r>
            <a:r>
              <a:rPr lang="en-GB">
                <a:solidFill>
                  <a:srgbClr val="1967D2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: </a:t>
            </a:r>
            <a:endParaRPr>
              <a:solidFill>
                <a:srgbClr val="1967D2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>
              <a:solidFill>
                <a:srgbClr val="4285F4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Understanding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 user</a:t>
            </a:r>
            <a:endParaRPr sz="2400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research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Personas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Problem </a:t>
            </a: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statements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</a:pPr>
            <a:r>
              <a:rPr lang="en-GB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journey maps</a:t>
            </a:r>
            <a:endParaRPr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r</a:t>
            </a: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esearch: summary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 conducted interviews and created empathy maps to understand the users I was designing for and their needs. A primary user group identified through research that they had difficulty expanding their work or brand worldwide because they want to get more customers.</a:t>
            </a:r>
            <a:endParaRPr 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research: pain points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441463" y="2008850"/>
            <a:ext cx="18726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rgbClr val="EA4335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Exposure</a:t>
            </a:r>
            <a:endParaRPr>
              <a:solidFill>
                <a:srgbClr val="4285F4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441475" y="2522475"/>
            <a:ext cx="18726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Brands have difficulty accessing more clients worldwide.</a:t>
            </a:r>
            <a:endParaRPr lang="en-US" altLang="en-GB" sz="12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3262163" y="2008850"/>
            <a:ext cx="18726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rgbClr val="EA4335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Familiarity</a:t>
            </a:r>
            <a:endParaRPr>
              <a:solidFill>
                <a:srgbClr val="4285F4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3262810" y="2522475"/>
            <a:ext cx="18726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 lot of people or clients haven’t familiar with the particular brand.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/>
          </a:p>
        </p:txBody>
      </p:sp>
      <p:sp>
        <p:nvSpPr>
          <p:cNvPr id="207" name="Google Shape;207;p46"/>
          <p:cNvSpPr txBox="1"/>
          <p:nvPr/>
        </p:nvSpPr>
        <p:spPr>
          <a:xfrm>
            <a:off x="6173039" y="2025360"/>
            <a:ext cx="18726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rgbClr val="EA4335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Feedback</a:t>
            </a:r>
            <a:endParaRPr>
              <a:solidFill>
                <a:srgbClr val="4285F4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6173039" y="2513585"/>
            <a:ext cx="1872600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Brands need feedback on their product from customers.</a:t>
            </a:r>
            <a:r>
              <a:rPr lang="en-GB" sz="12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/>
          </a:p>
        </p:txBody>
      </p:sp>
      <p:sp>
        <p:nvSpPr>
          <p:cNvPr id="211" name="Google Shape;21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1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212" name="Google Shape;212;p46"/>
          <p:cNvSpPr/>
          <p:nvPr/>
        </p:nvSpPr>
        <p:spPr>
          <a:xfrm>
            <a:off x="39418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2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  <p:sp>
        <p:nvSpPr>
          <p:cNvPr id="213" name="Google Shape;213;p46"/>
          <p:cNvSpPr/>
          <p:nvPr/>
        </p:nvSpPr>
        <p:spPr>
          <a:xfrm>
            <a:off x="67625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Google Sans Medium" panose="020B05030305020B0204"/>
                <a:ea typeface="Google Sans Medium" panose="020B05030305020B0204"/>
                <a:cs typeface="Google Sans Medium" panose="020B05030305020B0204"/>
                <a:sym typeface="Google Sans Medium" panose="020B05030305020B0204"/>
              </a:rPr>
              <a:t>3</a:t>
            </a:r>
            <a:endParaRPr sz="2200">
              <a:solidFill>
                <a:srgbClr val="FFFFFF"/>
              </a:solidFill>
              <a:latin typeface="Google Sans Medium" panose="020B05030305020B0204"/>
              <a:ea typeface="Google Sans Medium" panose="020B05030305020B0204"/>
              <a:cs typeface="Google Sans Medium" panose="020B05030305020B0204"/>
              <a:sym typeface="Google Sans Medium" panose="020B05030305020B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524350"/>
            <a:ext cx="61086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Persona: </a:t>
            </a:r>
            <a:r>
              <a:rPr lang="en-US" altLang="en-GB" sz="2400" b="1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Uzma Tariq</a:t>
            </a:r>
            <a:endParaRPr lang="en-US" altLang="en-GB" sz="2400" b="1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517675" y="1674400"/>
            <a:ext cx="2184600" cy="24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4335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rPr>
              <a:t>Problem statement:</a:t>
            </a:r>
            <a:endParaRPr lang="en-GB">
              <a:solidFill>
                <a:srgbClr val="EA4335"/>
              </a:solidFill>
              <a:latin typeface="Open Sans SemiBold" panose="020B0606030504020204"/>
              <a:ea typeface="Open Sans SemiBold" panose="020B0606030504020204"/>
              <a:cs typeface="Open Sans SemiBold" panose="020B0606030504020204"/>
              <a:sym typeface="Open Sans SemiBold" panose="020B0606030504020204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</a:t>
            </a:r>
            <a:r>
              <a:rPr lang="en-US" altLang="en-GB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zma Tariq is a Fashion designer who needs to expand her brand worldwide because she wants to get more customers.</a:t>
            </a:r>
            <a:endParaRPr lang="en-US" alt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02000" y="241808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</p:txBody>
      </p:sp>
      <p:pic>
        <p:nvPicPr>
          <p:cNvPr id="2" name="Picture 1" descr="Untitled present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0845" y="1078230"/>
            <a:ext cx="6096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F6368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User journey map</a:t>
            </a:r>
            <a:endParaRPr sz="2400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517675" y="1522550"/>
            <a:ext cx="2421300" cy="17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5F6368"/>
                </a:solidFill>
                <a:sym typeface="+mn-ea"/>
              </a:rPr>
              <a:t>Mapping Uzma tariq user journey revealed how helpful it would be for users to have access to a dedicated Web agency service app.</a:t>
            </a:r>
            <a:endParaRPr lang="en-GB">
              <a:solidFill>
                <a:srgbClr val="5F636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" name="Picture 0" descr="Screenshot (66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192530"/>
            <a:ext cx="6170930" cy="3471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5906</Words>
  <Application>WPS Presentation</Application>
  <PresentationFormat/>
  <Paragraphs>236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Arial</vt:lpstr>
      <vt:lpstr>Open Sans SemiBold</vt:lpstr>
      <vt:lpstr>Open Sans</vt:lpstr>
      <vt:lpstr>Calibri</vt:lpstr>
      <vt:lpstr>Google Sans Medium</vt:lpstr>
      <vt:lpstr>Microsoft YaHei</vt:lpstr>
      <vt:lpstr>Arial Unicode MS</vt:lpstr>
      <vt:lpstr>Simple Light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25</cp:revision>
  <dcterms:created xsi:type="dcterms:W3CDTF">2022-10-10T13:17:00Z</dcterms:created>
  <dcterms:modified xsi:type="dcterms:W3CDTF">2022-10-12T13:19:22Z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304F6BEE09B34A5C8A9AE9AA4C1C5577</vt:lpwstr>
  </property>
  <property fmtid="{D5CDD505-2E9C-101B-9397-08002B2CF9AE}" pid="3" name="KSOProductBuildVer">
    <vt:lpwstr>1033-11.2.0.11341</vt:lpwstr>
  </property>
</Properties>
</file>